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8"/>
  </p:notesMasterIdLst>
  <p:sldIdLst>
    <p:sldId id="256" r:id="rId2"/>
    <p:sldId id="257" r:id="rId3"/>
    <p:sldId id="266" r:id="rId4"/>
    <p:sldId id="258" r:id="rId5"/>
    <p:sldId id="267" r:id="rId6"/>
    <p:sldId id="259" r:id="rId7"/>
    <p:sldId id="268" r:id="rId8"/>
    <p:sldId id="269" r:id="rId9"/>
    <p:sldId id="260" r:id="rId10"/>
    <p:sldId id="270" r:id="rId11"/>
    <p:sldId id="261" r:id="rId12"/>
    <p:sldId id="262" r:id="rId13"/>
    <p:sldId id="271" r:id="rId14"/>
    <p:sldId id="263" r:id="rId15"/>
    <p:sldId id="265" r:id="rId16"/>
    <p:sldId id="26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3" autoAdjust="0"/>
    <p:restoredTop sz="94660"/>
  </p:normalViewPr>
  <p:slideViewPr>
    <p:cSldViewPr snapToGrid="0">
      <p:cViewPr varScale="1">
        <p:scale>
          <a:sx n="69" d="100"/>
          <a:sy n="69" d="100"/>
        </p:scale>
        <p:origin x="6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28089-BC01-440B-BF9A-3358B44B4AE6}" type="datetimeFigureOut">
              <a:rPr lang="en-US" smtClean="0"/>
              <a:t>4/4/2021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7F7A9-5E18-4E75-BEB8-526664D41015}" type="slidenum">
              <a:rPr lang="en-US" smtClean="0"/>
              <a:t>‹#›</a:t>
            </a:fld>
            <a:endParaRPr lang="en-US"/>
          </a:p>
        </p:txBody>
      </p:sp>
    </p:spTree>
    <p:extLst>
      <p:ext uri="{BB962C8B-B14F-4D97-AF65-F5344CB8AC3E}">
        <p14:creationId xmlns:p14="http://schemas.microsoft.com/office/powerpoint/2010/main" val="214716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research procedure follows a definite procedure through which the researcher intends to obtain enough information to solve the research problem. For this reason, to ensure that a researcher achieves the ultimate goal in a research, it is important that they understand the research plan to particularly enhance their understanding of the research problem. </a:t>
            </a:r>
          </a:p>
        </p:txBody>
      </p:sp>
      <p:sp>
        <p:nvSpPr>
          <p:cNvPr id="4" name="Slide Number Placeholder 3"/>
          <p:cNvSpPr>
            <a:spLocks noGrp="1"/>
          </p:cNvSpPr>
          <p:nvPr>
            <p:ph type="sldNum" sz="quarter" idx="5"/>
          </p:nvPr>
        </p:nvSpPr>
        <p:spPr/>
        <p:txBody>
          <a:bodyPr/>
          <a:lstStyle/>
          <a:p>
            <a:fld id="{9B37F7A9-5E18-4E75-BEB8-526664D41015}" type="slidenum">
              <a:rPr lang="en-US" smtClean="0"/>
              <a:t>2</a:t>
            </a:fld>
            <a:endParaRPr lang="en-US"/>
          </a:p>
        </p:txBody>
      </p:sp>
    </p:spTree>
    <p:extLst>
      <p:ext uri="{BB962C8B-B14F-4D97-AF65-F5344CB8AC3E}">
        <p14:creationId xmlns:p14="http://schemas.microsoft.com/office/powerpoint/2010/main" val="3621810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researcher can brainstorm various points in abid to come up with a researchable problem. A researcher can identify a research problem by reading recent research, theory and debates in order to identify the existing gap that actually act as a research problem. </a:t>
            </a:r>
          </a:p>
        </p:txBody>
      </p:sp>
      <p:sp>
        <p:nvSpPr>
          <p:cNvPr id="4" name="Slide Number Placeholder 3"/>
          <p:cNvSpPr>
            <a:spLocks noGrp="1"/>
          </p:cNvSpPr>
          <p:nvPr>
            <p:ph type="sldNum" sz="quarter" idx="5"/>
          </p:nvPr>
        </p:nvSpPr>
        <p:spPr/>
        <p:txBody>
          <a:bodyPr/>
          <a:lstStyle/>
          <a:p>
            <a:fld id="{9B37F7A9-5E18-4E75-BEB8-526664D41015}" type="slidenum">
              <a:rPr lang="en-US" smtClean="0"/>
              <a:t>4</a:t>
            </a:fld>
            <a:endParaRPr lang="en-US"/>
          </a:p>
        </p:txBody>
      </p:sp>
    </p:spTree>
    <p:extLst>
      <p:ext uri="{BB962C8B-B14F-4D97-AF65-F5344CB8AC3E}">
        <p14:creationId xmlns:p14="http://schemas.microsoft.com/office/powerpoint/2010/main" val="4160362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Selecting a study approach involves outlining of the overall approach through which to carry out the whole research process. The selection of a research design is also based on the nature of the research problem or issue being addressed, the researchers' personal experiences, and the audiences for the study.</a:t>
            </a:r>
          </a:p>
        </p:txBody>
      </p:sp>
      <p:sp>
        <p:nvSpPr>
          <p:cNvPr id="4" name="Slide Number Placeholder 3"/>
          <p:cNvSpPr>
            <a:spLocks noGrp="1"/>
          </p:cNvSpPr>
          <p:nvPr>
            <p:ph type="sldNum" sz="quarter" idx="5"/>
          </p:nvPr>
        </p:nvSpPr>
        <p:spPr/>
        <p:txBody>
          <a:bodyPr/>
          <a:lstStyle/>
          <a:p>
            <a:fld id="{9B37F7A9-5E18-4E75-BEB8-526664D41015}" type="slidenum">
              <a:rPr lang="en-US" smtClean="0"/>
              <a:t>6</a:t>
            </a:fld>
            <a:endParaRPr lang="en-US"/>
          </a:p>
        </p:txBody>
      </p:sp>
    </p:spTree>
    <p:extLst>
      <p:ext uri="{BB962C8B-B14F-4D97-AF65-F5344CB8AC3E}">
        <p14:creationId xmlns:p14="http://schemas.microsoft.com/office/powerpoint/2010/main" val="1959781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step, the researcher decides which data collection method is suitable for the study depending on the variables involved. The researcher is at liberty to chose either qualitative or quantitative data collection methods depending on the variables involved in the study. </a:t>
            </a:r>
          </a:p>
        </p:txBody>
      </p:sp>
      <p:sp>
        <p:nvSpPr>
          <p:cNvPr id="4" name="Slide Number Placeholder 3"/>
          <p:cNvSpPr>
            <a:spLocks noGrp="1"/>
          </p:cNvSpPr>
          <p:nvPr>
            <p:ph type="sldNum" sz="quarter" idx="5"/>
          </p:nvPr>
        </p:nvSpPr>
        <p:spPr/>
        <p:txBody>
          <a:bodyPr/>
          <a:lstStyle/>
          <a:p>
            <a:fld id="{9B37F7A9-5E18-4E75-BEB8-526664D41015}" type="slidenum">
              <a:rPr lang="en-US" smtClean="0"/>
              <a:t>9</a:t>
            </a:fld>
            <a:endParaRPr lang="en-US"/>
          </a:p>
        </p:txBody>
      </p:sp>
    </p:spTree>
    <p:extLst>
      <p:ext uri="{BB962C8B-B14F-4D97-AF65-F5344CB8AC3E}">
        <p14:creationId xmlns:p14="http://schemas.microsoft.com/office/powerpoint/2010/main" val="4272123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Interpreting research data: This step is focused on examining the data and coming up with a conclusion that solves the problem.</a:t>
            </a:r>
          </a:p>
        </p:txBody>
      </p:sp>
      <p:sp>
        <p:nvSpPr>
          <p:cNvPr id="4" name="Slide Number Placeholder 3"/>
          <p:cNvSpPr>
            <a:spLocks noGrp="1"/>
          </p:cNvSpPr>
          <p:nvPr>
            <p:ph type="sldNum" sz="quarter" idx="5"/>
          </p:nvPr>
        </p:nvSpPr>
        <p:spPr/>
        <p:txBody>
          <a:bodyPr/>
          <a:lstStyle/>
          <a:p>
            <a:fld id="{9B37F7A9-5E18-4E75-BEB8-526664D41015}" type="slidenum">
              <a:rPr lang="en-US" smtClean="0"/>
              <a:t>11</a:t>
            </a:fld>
            <a:endParaRPr lang="en-US"/>
          </a:p>
        </p:txBody>
      </p:sp>
    </p:spTree>
    <p:extLst>
      <p:ext uri="{BB962C8B-B14F-4D97-AF65-F5344CB8AC3E}">
        <p14:creationId xmlns:p14="http://schemas.microsoft.com/office/powerpoint/2010/main" val="3667093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the research findings refers to the act of making available the findings of a particular research project. Ideally, research projects are usually meant to produce beneficial results. For this reason, publishing and disseminating research findings is an essential step to ensure that the targeted benefits from the project. </a:t>
            </a:r>
          </a:p>
        </p:txBody>
      </p:sp>
      <p:sp>
        <p:nvSpPr>
          <p:cNvPr id="4" name="Slide Number Placeholder 3"/>
          <p:cNvSpPr>
            <a:spLocks noGrp="1"/>
          </p:cNvSpPr>
          <p:nvPr>
            <p:ph type="sldNum" sz="quarter" idx="5"/>
          </p:nvPr>
        </p:nvSpPr>
        <p:spPr/>
        <p:txBody>
          <a:bodyPr/>
          <a:lstStyle/>
          <a:p>
            <a:fld id="{9B37F7A9-5E18-4E75-BEB8-526664D41015}" type="slidenum">
              <a:rPr lang="en-US" smtClean="0"/>
              <a:t>12</a:t>
            </a:fld>
            <a:endParaRPr lang="en-US"/>
          </a:p>
        </p:txBody>
      </p:sp>
    </p:spTree>
    <p:extLst>
      <p:ext uri="{BB962C8B-B14F-4D97-AF65-F5344CB8AC3E}">
        <p14:creationId xmlns:p14="http://schemas.microsoft.com/office/powerpoint/2010/main" val="419416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common aims for conducting research studies are to: Diagnose diseases and health problems. Prevent the development or recurrence of disease and reduce the number of people who become ill.</a:t>
            </a:r>
          </a:p>
        </p:txBody>
      </p:sp>
      <p:sp>
        <p:nvSpPr>
          <p:cNvPr id="4" name="Slide Number Placeholder 3"/>
          <p:cNvSpPr>
            <a:spLocks noGrp="1"/>
          </p:cNvSpPr>
          <p:nvPr>
            <p:ph type="sldNum" sz="quarter" idx="5"/>
          </p:nvPr>
        </p:nvSpPr>
        <p:spPr/>
        <p:txBody>
          <a:bodyPr/>
          <a:lstStyle/>
          <a:p>
            <a:fld id="{9B37F7A9-5E18-4E75-BEB8-526664D41015}" type="slidenum">
              <a:rPr lang="en-US" smtClean="0"/>
              <a:t>14</a:t>
            </a:fld>
            <a:endParaRPr lang="en-US"/>
          </a:p>
        </p:txBody>
      </p:sp>
    </p:spTree>
    <p:extLst>
      <p:ext uri="{BB962C8B-B14F-4D97-AF65-F5344CB8AC3E}">
        <p14:creationId xmlns:p14="http://schemas.microsoft.com/office/powerpoint/2010/main" val="1358228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4/4/2021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F06BDC4-E822-4595-B498-8AC8D586385C}"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713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12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B3330F-32B3-4138-9664-2BFDAAE8861F}"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857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B3330F-32B3-4138-9664-2BFDAAE8861F}" type="datetimeFigureOut">
              <a:rPr lang="en-US" smtClean="0"/>
              <a:t>4/4/2021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386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B3330F-32B3-4138-9664-2BFDAAE8861F}" type="datetimeFigureOut">
              <a:rPr lang="en-US" smtClean="0"/>
              <a:t>4/4/2021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6BDC4-E822-4595-B498-8AC8D586385C}"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622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B3330F-32B3-4138-9664-2BFDAAE8861F}" type="datetimeFigureOut">
              <a:rPr lang="en-US" smtClean="0"/>
              <a:t>4/4/2021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6BDC4-E822-4595-B498-8AC8D586385C}"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629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3330F-32B3-4138-9664-2BFDAAE8861F}" type="datetimeFigureOut">
              <a:rPr lang="en-US" smtClean="0"/>
              <a:t>4/4/2021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6BDC4-E822-4595-B498-8AC8D586385C}" type="slidenum">
              <a:rPr lang="en-US" smtClean="0"/>
              <a:t>‹#›</a:t>
            </a:fld>
            <a:endParaRPr lang="en-US"/>
          </a:p>
        </p:txBody>
      </p:sp>
    </p:spTree>
    <p:extLst>
      <p:ext uri="{BB962C8B-B14F-4D97-AF65-F5344CB8AC3E}">
        <p14:creationId xmlns:p14="http://schemas.microsoft.com/office/powerpoint/2010/main" val="13448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B3330F-32B3-4138-9664-2BFDAAE8861F}" type="datetimeFigureOut">
              <a:rPr lang="en-US" smtClean="0"/>
              <a:t>4/4/2021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685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BB3330F-32B3-4138-9664-2BFDAAE8861F}" type="datetimeFigureOut">
              <a:rPr lang="en-US" smtClean="0"/>
              <a:t>4/4/2021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078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1333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090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BB3330F-32B3-4138-9664-2BFDAAE8861F}" type="datetimeFigureOut">
              <a:rPr lang="en-US" smtClean="0"/>
              <a:t>4/4/2021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F06BDC4-E822-4595-B498-8AC8D586385C}"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5775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2A7F-74C9-4839-8ECF-4990A59CE150}"/>
              </a:ext>
            </a:extLst>
          </p:cNvPr>
          <p:cNvSpPr>
            <a:spLocks noGrp="1"/>
          </p:cNvSpPr>
          <p:nvPr>
            <p:ph type="ctrTitle"/>
          </p:nvPr>
        </p:nvSpPr>
        <p:spPr>
          <a:xfrm>
            <a:off x="1848715" y="1607127"/>
            <a:ext cx="8791575" cy="4405746"/>
          </a:xfrm>
        </p:spPr>
        <p:txBody>
          <a:bodyPr>
            <a:normAutofit fontScale="90000"/>
          </a:bodyPr>
          <a:lstStyle/>
          <a:p>
            <a:pPr algn="ctr"/>
            <a:r>
              <a:rPr lang="en-US" sz="4000" b="1" cap="none" dirty="0">
                <a:latin typeface="Poor Richard" panose="02080502050505020702" pitchFamily="18" charset="0"/>
              </a:rPr>
              <a:t>Healthcare</a:t>
            </a:r>
            <a:r>
              <a:rPr lang="en-US" sz="4000" cap="none" dirty="0">
                <a:latin typeface="Poor Richard" panose="02080502050505020702" pitchFamily="18" charset="0"/>
              </a:rPr>
              <a:t> </a:t>
            </a:r>
            <a:r>
              <a:rPr lang="en-US" sz="4000" b="1" cap="none" dirty="0">
                <a:latin typeface="Poor Richard" panose="02080502050505020702" pitchFamily="18" charset="0"/>
              </a:rPr>
              <a:t>discussion</a:t>
            </a:r>
            <a:r>
              <a:rPr lang="en-US" sz="4000" cap="none" dirty="0">
                <a:latin typeface="Poor Richard" panose="02080502050505020702" pitchFamily="18" charset="0"/>
              </a:rPr>
              <a:t> </a:t>
            </a: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r>
              <a:rPr lang="en-US" sz="4000" cap="none" dirty="0">
                <a:latin typeface="Poor Richard" panose="02080502050505020702" pitchFamily="18" charset="0"/>
              </a:rPr>
              <a:t>Author </a:t>
            </a:r>
            <a:br>
              <a:rPr lang="en-US" sz="4000" cap="none" dirty="0">
                <a:latin typeface="Poor Richard" panose="02080502050505020702" pitchFamily="18" charset="0"/>
              </a:rPr>
            </a:br>
            <a:r>
              <a:rPr lang="en-US" sz="4000" cap="none" dirty="0">
                <a:latin typeface="Poor Richard" panose="02080502050505020702" pitchFamily="18" charset="0"/>
              </a:rPr>
              <a:t>Institutional affiliation </a:t>
            </a:r>
            <a:br>
              <a:rPr lang="en-US" sz="4000" cap="none" dirty="0">
                <a:latin typeface="Poor Richard" panose="02080502050505020702" pitchFamily="18" charset="0"/>
              </a:rPr>
            </a:br>
            <a:r>
              <a:rPr lang="en-US" sz="4000" cap="none" dirty="0">
                <a:latin typeface="Poor Richard" panose="02080502050505020702" pitchFamily="18" charset="0"/>
              </a:rPr>
              <a:t>Instructor </a:t>
            </a:r>
            <a:br>
              <a:rPr lang="en-US" sz="4000" cap="none" dirty="0">
                <a:latin typeface="Poor Richard" panose="02080502050505020702" pitchFamily="18" charset="0"/>
              </a:rPr>
            </a:br>
            <a:r>
              <a:rPr lang="en-US" sz="4000" cap="none" dirty="0">
                <a:latin typeface="Poor Richard" panose="02080502050505020702" pitchFamily="18" charset="0"/>
              </a:rPr>
              <a:t>Course code </a:t>
            </a:r>
            <a:br>
              <a:rPr lang="en-US" sz="4000" cap="none" dirty="0">
                <a:latin typeface="Poor Richard" panose="02080502050505020702" pitchFamily="18" charset="0"/>
              </a:rPr>
            </a:br>
            <a:r>
              <a:rPr lang="en-US" sz="4000" cap="none" dirty="0">
                <a:latin typeface="Poor Richard" panose="02080502050505020702" pitchFamily="18" charset="0"/>
              </a:rPr>
              <a:t>Date of submission</a:t>
            </a:r>
          </a:p>
        </p:txBody>
      </p:sp>
    </p:spTree>
    <p:extLst>
      <p:ext uri="{BB962C8B-B14F-4D97-AF65-F5344CB8AC3E}">
        <p14:creationId xmlns:p14="http://schemas.microsoft.com/office/powerpoint/2010/main" val="187910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6C8D-2F5F-4B00-8209-467DB1AB3DA1}"/>
              </a:ext>
            </a:extLst>
          </p:cNvPr>
          <p:cNvSpPr>
            <a:spLocks noGrp="1"/>
          </p:cNvSpPr>
          <p:nvPr>
            <p:ph type="title"/>
          </p:nvPr>
        </p:nvSpPr>
        <p:spPr>
          <a:xfrm>
            <a:off x="1141413" y="618518"/>
            <a:ext cx="9905998" cy="794646"/>
          </a:xfrm>
        </p:spPr>
        <p:txBody>
          <a:bodyPr/>
          <a:lstStyle/>
          <a:p>
            <a:pPr algn="ctr"/>
            <a:r>
              <a:rPr lang="en-US" b="1" cap="none" dirty="0">
                <a:latin typeface="Poor Richard" panose="02080502050505020702" pitchFamily="18" charset="0"/>
              </a:rPr>
              <a:t>Introduction</a:t>
            </a:r>
            <a:r>
              <a:rPr lang="en-US" dirty="0"/>
              <a:t> </a:t>
            </a:r>
          </a:p>
        </p:txBody>
      </p:sp>
      <p:sp>
        <p:nvSpPr>
          <p:cNvPr id="3" name="Content Placeholder 2">
            <a:extLst>
              <a:ext uri="{FF2B5EF4-FFF2-40B4-BE49-F238E27FC236}">
                <a16:creationId xmlns:a16="http://schemas.microsoft.com/office/drawing/2014/main" id="{80653092-77DD-4819-BD08-EF27381C7DEE}"/>
              </a:ext>
            </a:extLst>
          </p:cNvPr>
          <p:cNvSpPr>
            <a:spLocks noGrp="1"/>
          </p:cNvSpPr>
          <p:nvPr>
            <p:ph idx="1"/>
          </p:nvPr>
        </p:nvSpPr>
        <p:spPr>
          <a:xfrm>
            <a:off x="1141412" y="1828800"/>
            <a:ext cx="9905999" cy="3962401"/>
          </a:xfrm>
        </p:spPr>
        <p:txBody>
          <a:bodyPr>
            <a:normAutofit/>
          </a:bodyPr>
          <a:lstStyle/>
          <a:p>
            <a:pPr algn="just"/>
            <a:r>
              <a:rPr lang="en-US" dirty="0">
                <a:latin typeface="Poor Richard" panose="02080502050505020702" pitchFamily="18" charset="0"/>
              </a:rPr>
              <a:t>Research process follows a definite procedure irrespective of whether it is applied research or basic research procedure. </a:t>
            </a:r>
          </a:p>
          <a:p>
            <a:pPr algn="just"/>
            <a:r>
              <a:rPr lang="en-US" dirty="0">
                <a:latin typeface="Poor Richard" panose="02080502050505020702" pitchFamily="18" charset="0"/>
              </a:rPr>
              <a:t>Each of the steps in the research process is arguably unique depending on the kind of research being undertaken (Stainback &amp; Stainback, 1988).</a:t>
            </a:r>
          </a:p>
          <a:p>
            <a:pPr algn="just"/>
            <a:r>
              <a:rPr lang="en-US" dirty="0">
                <a:latin typeface="Poor Richard" panose="02080502050505020702" pitchFamily="18" charset="0"/>
              </a:rPr>
              <a:t>It is however important to understand that all research processes are particularly aimed at furthering our individual understanding of the research problem. </a:t>
            </a:r>
          </a:p>
          <a:p>
            <a:pPr algn="just"/>
            <a:r>
              <a:rPr lang="en-US" dirty="0">
                <a:latin typeface="Poor Richard" panose="02080502050505020702" pitchFamily="18" charset="0"/>
              </a:rPr>
              <a:t>The research process is therefore a procedural layout of the plan that a researcher intends to follow in executing a research study. Below is a close examination of the steps involved in the research process. </a:t>
            </a:r>
          </a:p>
        </p:txBody>
      </p:sp>
    </p:spTree>
    <p:extLst>
      <p:ext uri="{BB962C8B-B14F-4D97-AF65-F5344CB8AC3E}">
        <p14:creationId xmlns:p14="http://schemas.microsoft.com/office/powerpoint/2010/main" val="397795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0F10-D2C7-459C-B37B-B1D3A0747D3C}"/>
              </a:ext>
            </a:extLst>
          </p:cNvPr>
          <p:cNvSpPr>
            <a:spLocks noGrp="1"/>
          </p:cNvSpPr>
          <p:nvPr>
            <p:ph type="title"/>
          </p:nvPr>
        </p:nvSpPr>
        <p:spPr>
          <a:xfrm>
            <a:off x="1451579" y="1391655"/>
            <a:ext cx="9603275" cy="462099"/>
          </a:xfrm>
        </p:spPr>
        <p:txBody>
          <a:bodyPr>
            <a:normAutofit fontScale="90000"/>
          </a:bodyPr>
          <a:lstStyle/>
          <a:p>
            <a:r>
              <a:rPr lang="en-US" dirty="0"/>
              <a:t>Cont..</a:t>
            </a:r>
          </a:p>
        </p:txBody>
      </p:sp>
      <p:sp>
        <p:nvSpPr>
          <p:cNvPr id="3" name="Content Placeholder 2">
            <a:extLst>
              <a:ext uri="{FF2B5EF4-FFF2-40B4-BE49-F238E27FC236}">
                <a16:creationId xmlns:a16="http://schemas.microsoft.com/office/drawing/2014/main" id="{08CBC563-07D8-4BB1-90E1-9F55778F1714}"/>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researcher highlights the propositional knowledge which shall be the base to investigate the different issues outlined in the research. </a:t>
            </a:r>
          </a:p>
          <a:p>
            <a:pPr algn="just">
              <a:lnSpc>
                <a:spcPct val="200000"/>
              </a:lnSpc>
            </a:pPr>
            <a:r>
              <a:rPr lang="en-US" dirty="0">
                <a:latin typeface="Poor Richard" panose="02080502050505020702" pitchFamily="18" charset="0"/>
              </a:rPr>
              <a:t>It is important that researchers in qualitative research understand that such research designs are carried out in natural settings where the main data-gathering instrument is the researchers themselves. </a:t>
            </a:r>
          </a:p>
        </p:txBody>
      </p:sp>
    </p:spTree>
    <p:extLst>
      <p:ext uri="{BB962C8B-B14F-4D97-AF65-F5344CB8AC3E}">
        <p14:creationId xmlns:p14="http://schemas.microsoft.com/office/powerpoint/2010/main" val="367844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2191-84E5-44F0-92D5-5F68FD06EBAC}"/>
              </a:ext>
            </a:extLst>
          </p:cNvPr>
          <p:cNvSpPr>
            <a:spLocks noGrp="1"/>
          </p:cNvSpPr>
          <p:nvPr>
            <p:ph type="title"/>
          </p:nvPr>
        </p:nvSpPr>
        <p:spPr/>
        <p:txBody>
          <a:bodyPr/>
          <a:lstStyle/>
          <a:p>
            <a:pPr algn="ctr"/>
            <a:r>
              <a:rPr lang="en-US" b="1" cap="none" dirty="0">
                <a:latin typeface="Poor Richard" panose="02080502050505020702" pitchFamily="18" charset="0"/>
              </a:rPr>
              <a:t>I.	Identifying the research problem</a:t>
            </a:r>
          </a:p>
        </p:txBody>
      </p:sp>
      <p:sp>
        <p:nvSpPr>
          <p:cNvPr id="3" name="Content Placeholder 2">
            <a:extLst>
              <a:ext uri="{FF2B5EF4-FFF2-40B4-BE49-F238E27FC236}">
                <a16:creationId xmlns:a16="http://schemas.microsoft.com/office/drawing/2014/main" id="{B41C896B-AAC3-4EF5-A9AA-A85DFE137901}"/>
              </a:ext>
            </a:extLst>
          </p:cNvPr>
          <p:cNvSpPr>
            <a:spLocks noGrp="1"/>
          </p:cNvSpPr>
          <p:nvPr>
            <p:ph idx="1"/>
          </p:nvPr>
        </p:nvSpPr>
        <p:spPr>
          <a:xfrm>
            <a:off x="1451579" y="2015732"/>
            <a:ext cx="9603275" cy="3858595"/>
          </a:xfrm>
        </p:spPr>
        <p:txBody>
          <a:bodyPr/>
          <a:lstStyle/>
          <a:p>
            <a:pPr algn="just">
              <a:lnSpc>
                <a:spcPct val="200000"/>
              </a:lnSpc>
            </a:pPr>
            <a:r>
              <a:rPr lang="en-US" dirty="0">
                <a:latin typeface="Poor Richard" panose="02080502050505020702" pitchFamily="18" charset="0"/>
              </a:rPr>
              <a:t>This represents the first step in the research process. A researcher would need to come up with a well-identified research problem that would help in accomplishing the other important phases of the research (Stainback &amp; Stainback, 1988).. </a:t>
            </a:r>
          </a:p>
          <a:p>
            <a:pPr algn="just">
              <a:lnSpc>
                <a:spcPct val="200000"/>
              </a:lnSpc>
            </a:pPr>
            <a:r>
              <a:rPr lang="en-US" dirty="0">
                <a:latin typeface="Poor Richard" panose="02080502050505020702" pitchFamily="18" charset="0"/>
              </a:rPr>
              <a:t>Through the identification of a researchable problem, researchers may come up with research objectives which would be investigated in the research.</a:t>
            </a:r>
          </a:p>
        </p:txBody>
      </p:sp>
    </p:spTree>
    <p:extLst>
      <p:ext uri="{BB962C8B-B14F-4D97-AF65-F5344CB8AC3E}">
        <p14:creationId xmlns:p14="http://schemas.microsoft.com/office/powerpoint/2010/main" val="277520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E086-C8E4-4F5C-A714-09B6244A3C72}"/>
              </a:ext>
            </a:extLst>
          </p:cNvPr>
          <p:cNvSpPr>
            <a:spLocks noGrp="1"/>
          </p:cNvSpPr>
          <p:nvPr>
            <p:ph type="title"/>
          </p:nvPr>
        </p:nvSpPr>
        <p:spPr>
          <a:xfrm>
            <a:off x="1451579" y="1122218"/>
            <a:ext cx="9603275" cy="731536"/>
          </a:xfrm>
        </p:spPr>
        <p:txBody>
          <a:bodyPr/>
          <a:lstStyle/>
          <a:p>
            <a:r>
              <a:rPr lang="en-US" dirty="0"/>
              <a:t>Cont..</a:t>
            </a:r>
          </a:p>
        </p:txBody>
      </p:sp>
      <p:sp>
        <p:nvSpPr>
          <p:cNvPr id="3" name="Content Placeholder 2">
            <a:extLst>
              <a:ext uri="{FF2B5EF4-FFF2-40B4-BE49-F238E27FC236}">
                <a16:creationId xmlns:a16="http://schemas.microsoft.com/office/drawing/2014/main" id="{4C3E06AE-8FBD-4D52-89EF-BDC739C13F62}"/>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step particularly focuses on trying to uncover the nature and boundaries of the research topic.</a:t>
            </a:r>
          </a:p>
          <a:p>
            <a:pPr algn="just">
              <a:lnSpc>
                <a:spcPct val="200000"/>
              </a:lnSpc>
            </a:pPr>
            <a:r>
              <a:rPr lang="en-US" dirty="0">
                <a:latin typeface="Poor Richard" panose="02080502050505020702" pitchFamily="18" charset="0"/>
              </a:rPr>
              <a:t>In defining the issues, it is important that the researcher takes into account the need for the study, the relevant background information, what information is needed and how it can be used in the decision making. </a:t>
            </a:r>
          </a:p>
        </p:txBody>
      </p:sp>
    </p:spTree>
    <p:extLst>
      <p:ext uri="{BB962C8B-B14F-4D97-AF65-F5344CB8AC3E}">
        <p14:creationId xmlns:p14="http://schemas.microsoft.com/office/powerpoint/2010/main" val="352235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8730-1550-44AB-8DBB-1B94D9783F33}"/>
              </a:ext>
            </a:extLst>
          </p:cNvPr>
          <p:cNvSpPr>
            <a:spLocks noGrp="1"/>
          </p:cNvSpPr>
          <p:nvPr>
            <p:ph type="title"/>
          </p:nvPr>
        </p:nvSpPr>
        <p:spPr/>
        <p:txBody>
          <a:bodyPr>
            <a:normAutofit/>
          </a:bodyPr>
          <a:lstStyle/>
          <a:p>
            <a:pPr algn="ctr"/>
            <a:r>
              <a:rPr lang="en-US" sz="2800" cap="none" dirty="0">
                <a:latin typeface="Poor Richard" panose="02080502050505020702" pitchFamily="18" charset="0"/>
              </a:rPr>
              <a:t>Ii.	</a:t>
            </a:r>
            <a:r>
              <a:rPr lang="en-US" sz="2800" b="1" cap="none" dirty="0">
                <a:latin typeface="Poor Richard" panose="02080502050505020702" pitchFamily="18" charset="0"/>
              </a:rPr>
              <a:t>Selecting</a:t>
            </a:r>
            <a:r>
              <a:rPr lang="en-US" sz="2800" cap="none" dirty="0">
                <a:latin typeface="Poor Richard" panose="02080502050505020702" pitchFamily="18" charset="0"/>
              </a:rPr>
              <a:t> </a:t>
            </a:r>
            <a:r>
              <a:rPr lang="en-US" sz="2800" b="1" cap="none" dirty="0">
                <a:latin typeface="Poor Richard" panose="02080502050505020702" pitchFamily="18" charset="0"/>
              </a:rPr>
              <a:t>study</a:t>
            </a:r>
            <a:r>
              <a:rPr lang="en-US" sz="2800" cap="none" dirty="0">
                <a:latin typeface="Poor Richard" panose="02080502050505020702" pitchFamily="18" charset="0"/>
              </a:rPr>
              <a:t> </a:t>
            </a:r>
            <a:r>
              <a:rPr lang="en-US" sz="2800" b="1" cap="none" dirty="0">
                <a:latin typeface="Poor Richard" panose="02080502050505020702" pitchFamily="18" charset="0"/>
              </a:rPr>
              <a:t>approach</a:t>
            </a:r>
          </a:p>
        </p:txBody>
      </p:sp>
      <p:sp>
        <p:nvSpPr>
          <p:cNvPr id="3" name="Content Placeholder 2">
            <a:extLst>
              <a:ext uri="{FF2B5EF4-FFF2-40B4-BE49-F238E27FC236}">
                <a16:creationId xmlns:a16="http://schemas.microsoft.com/office/drawing/2014/main" id="{211B546D-F79C-414F-AF1E-C08D30167237}"/>
              </a:ext>
            </a:extLst>
          </p:cNvPr>
          <p:cNvSpPr>
            <a:spLocks noGrp="1"/>
          </p:cNvSpPr>
          <p:nvPr>
            <p:ph idx="1"/>
          </p:nvPr>
        </p:nvSpPr>
        <p:spPr/>
        <p:txBody>
          <a:bodyPr>
            <a:normAutofit fontScale="92500"/>
          </a:bodyPr>
          <a:lstStyle/>
          <a:p>
            <a:pPr algn="just">
              <a:lnSpc>
                <a:spcPct val="200000"/>
              </a:lnSpc>
            </a:pPr>
            <a:r>
              <a:rPr lang="en-US" dirty="0">
                <a:latin typeface="Poor Richard" panose="02080502050505020702" pitchFamily="18" charset="0"/>
              </a:rPr>
              <a:t>The selection of a study would involve conducting a background search on the study topic to determine how much is known about the topic of study. </a:t>
            </a:r>
          </a:p>
          <a:p>
            <a:pPr algn="just">
              <a:lnSpc>
                <a:spcPct val="200000"/>
              </a:lnSpc>
            </a:pPr>
            <a:r>
              <a:rPr lang="en-US" dirty="0">
                <a:latin typeface="Poor Richard" panose="02080502050505020702" pitchFamily="18" charset="0"/>
              </a:rPr>
              <a:t>After gaining a valuable understanding of the research topic, a researcher may decide to formulate a research approach that includes the plans and procedures for the research spanning from the strategies involved in data collection to data analysis and interpretation (Merriam, 2002). </a:t>
            </a:r>
          </a:p>
        </p:txBody>
      </p:sp>
    </p:spTree>
    <p:extLst>
      <p:ext uri="{BB962C8B-B14F-4D97-AF65-F5344CB8AC3E}">
        <p14:creationId xmlns:p14="http://schemas.microsoft.com/office/powerpoint/2010/main" val="3521256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27F3-63DE-4565-92D3-ADA3356B3560}"/>
              </a:ext>
            </a:extLst>
          </p:cNvPr>
          <p:cNvSpPr>
            <a:spLocks noGrp="1"/>
          </p:cNvSpPr>
          <p:nvPr>
            <p:ph type="title"/>
          </p:nvPr>
        </p:nvSpPr>
        <p:spPr>
          <a:xfrm>
            <a:off x="1451579" y="1177636"/>
            <a:ext cx="9603275" cy="676118"/>
          </a:xfrm>
        </p:spPr>
        <p:txBody>
          <a:bodyPr/>
          <a:lstStyle/>
          <a:p>
            <a:r>
              <a:rPr lang="en-US" dirty="0"/>
              <a:t>Cont..</a:t>
            </a:r>
          </a:p>
        </p:txBody>
      </p:sp>
      <p:sp>
        <p:nvSpPr>
          <p:cNvPr id="3" name="Content Placeholder 2">
            <a:extLst>
              <a:ext uri="{FF2B5EF4-FFF2-40B4-BE49-F238E27FC236}">
                <a16:creationId xmlns:a16="http://schemas.microsoft.com/office/drawing/2014/main" id="{B8678442-639B-451A-9307-E8EDB2B19A25}"/>
              </a:ext>
            </a:extLst>
          </p:cNvPr>
          <p:cNvSpPr>
            <a:spLocks noGrp="1"/>
          </p:cNvSpPr>
          <p:nvPr>
            <p:ph idx="1"/>
          </p:nvPr>
        </p:nvSpPr>
        <p:spPr/>
        <p:txBody>
          <a:bodyPr>
            <a:normAutofit fontScale="92500" lnSpcReduction="20000"/>
          </a:bodyPr>
          <a:lstStyle/>
          <a:p>
            <a:pPr algn="just">
              <a:lnSpc>
                <a:spcPct val="200000"/>
              </a:lnSpc>
            </a:pPr>
            <a:r>
              <a:rPr lang="en-US" dirty="0">
                <a:latin typeface="Poor Richard" panose="02080502050505020702" pitchFamily="18" charset="0"/>
              </a:rPr>
              <a:t>At this step, the researcher creates a workable research plan or just an overall approach on how they intend to solve issues presented in the research question. </a:t>
            </a:r>
          </a:p>
          <a:p>
            <a:pPr algn="just">
              <a:lnSpc>
                <a:spcPct val="200000"/>
              </a:lnSpc>
            </a:pPr>
            <a:r>
              <a:rPr lang="en-US" dirty="0">
                <a:latin typeface="Poor Richard" panose="02080502050505020702" pitchFamily="18" charset="0"/>
              </a:rPr>
              <a:t>Essentially, a study approach can be considered as a blueprint for conducting a research project (Merriam, 2002). . </a:t>
            </a:r>
          </a:p>
          <a:p>
            <a:pPr algn="just">
              <a:lnSpc>
                <a:spcPct val="200000"/>
              </a:lnSpc>
            </a:pPr>
            <a:r>
              <a:rPr lang="en-US" dirty="0">
                <a:latin typeface="Poor Richard" panose="02080502050505020702" pitchFamily="18" charset="0"/>
              </a:rPr>
              <a:t>It is important to note that the study approach entails all the procedures that the researcher intends to employ to obtain all the information required. </a:t>
            </a:r>
          </a:p>
        </p:txBody>
      </p:sp>
    </p:spTree>
    <p:extLst>
      <p:ext uri="{BB962C8B-B14F-4D97-AF65-F5344CB8AC3E}">
        <p14:creationId xmlns:p14="http://schemas.microsoft.com/office/powerpoint/2010/main" val="248151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3AB7-8E17-4B3B-96BD-1296098158BC}"/>
              </a:ext>
            </a:extLst>
          </p:cNvPr>
          <p:cNvSpPr>
            <a:spLocks noGrp="1"/>
          </p:cNvSpPr>
          <p:nvPr>
            <p:ph type="title"/>
          </p:nvPr>
        </p:nvSpPr>
        <p:spPr>
          <a:xfrm>
            <a:off x="1451579" y="1177636"/>
            <a:ext cx="9603275" cy="676118"/>
          </a:xfrm>
        </p:spPr>
        <p:txBody>
          <a:bodyPr/>
          <a:lstStyle/>
          <a:p>
            <a:r>
              <a:rPr lang="en-US" dirty="0"/>
              <a:t>Cont..</a:t>
            </a:r>
          </a:p>
        </p:txBody>
      </p:sp>
      <p:sp>
        <p:nvSpPr>
          <p:cNvPr id="3" name="Content Placeholder 2">
            <a:extLst>
              <a:ext uri="{FF2B5EF4-FFF2-40B4-BE49-F238E27FC236}">
                <a16:creationId xmlns:a16="http://schemas.microsoft.com/office/drawing/2014/main" id="{B00C07AC-26F2-46E1-B2FA-179B7BB4ADCC}"/>
              </a:ext>
            </a:extLst>
          </p:cNvPr>
          <p:cNvSpPr>
            <a:spLocks noGrp="1"/>
          </p:cNvSpPr>
          <p:nvPr>
            <p:ph idx="1"/>
          </p:nvPr>
        </p:nvSpPr>
        <p:spPr>
          <a:xfrm>
            <a:off x="1451579" y="1853754"/>
            <a:ext cx="9603275" cy="4269955"/>
          </a:xfrm>
        </p:spPr>
        <p:txBody>
          <a:bodyPr>
            <a:normAutofit lnSpcReduction="10000"/>
          </a:bodyPr>
          <a:lstStyle/>
          <a:p>
            <a:r>
              <a:rPr lang="en-US" dirty="0">
                <a:latin typeface="Poor Richard" panose="02080502050505020702" pitchFamily="18" charset="0"/>
              </a:rPr>
              <a:t>Similarly, the purpose for developing a study approach is to test the hypotheses of interest to avail the information needed to make a decision. </a:t>
            </a:r>
          </a:p>
          <a:p>
            <a:r>
              <a:rPr lang="en-US" dirty="0">
                <a:latin typeface="Poor Richard" panose="02080502050505020702" pitchFamily="18" charset="0"/>
              </a:rPr>
              <a:t>Researchers may include the following key steps in their study approach. </a:t>
            </a:r>
          </a:p>
          <a:p>
            <a:r>
              <a:rPr lang="en-US" dirty="0">
                <a:latin typeface="Poor Richard" panose="02080502050505020702" pitchFamily="18" charset="0"/>
              </a:rPr>
              <a:t>Secondary data analysis </a:t>
            </a:r>
          </a:p>
          <a:p>
            <a:r>
              <a:rPr lang="en-US" dirty="0">
                <a:latin typeface="Poor Richard" panose="02080502050505020702" pitchFamily="18" charset="0"/>
              </a:rPr>
              <a:t>Qualitative research </a:t>
            </a:r>
          </a:p>
          <a:p>
            <a:r>
              <a:rPr lang="en-US" dirty="0">
                <a:latin typeface="Poor Richard" panose="02080502050505020702" pitchFamily="18" charset="0"/>
              </a:rPr>
              <a:t>Methodology</a:t>
            </a:r>
          </a:p>
          <a:p>
            <a:r>
              <a:rPr lang="en-US" dirty="0">
                <a:latin typeface="Poor Richard" panose="02080502050505020702" pitchFamily="18" charset="0"/>
              </a:rPr>
              <a:t>Questionnaire design</a:t>
            </a:r>
          </a:p>
          <a:p>
            <a:r>
              <a:rPr lang="en-US" dirty="0">
                <a:latin typeface="Poor Richard" panose="02080502050505020702" pitchFamily="18" charset="0"/>
              </a:rPr>
              <a:t>Sampling technique </a:t>
            </a:r>
          </a:p>
          <a:p>
            <a:r>
              <a:rPr lang="en-US" dirty="0">
                <a:latin typeface="Poor Richard" panose="02080502050505020702" pitchFamily="18" charset="0"/>
              </a:rPr>
              <a:t>Plan of data analysis</a:t>
            </a:r>
          </a:p>
          <a:p>
            <a:endParaRPr lang="en-US" dirty="0"/>
          </a:p>
        </p:txBody>
      </p:sp>
    </p:spTree>
    <p:extLst>
      <p:ext uri="{BB962C8B-B14F-4D97-AF65-F5344CB8AC3E}">
        <p14:creationId xmlns:p14="http://schemas.microsoft.com/office/powerpoint/2010/main" val="430410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4982-BA98-457F-AC4F-1CEAB4D0B1E8}"/>
              </a:ext>
            </a:extLst>
          </p:cNvPr>
          <p:cNvSpPr>
            <a:spLocks noGrp="1"/>
          </p:cNvSpPr>
          <p:nvPr>
            <p:ph type="title"/>
          </p:nvPr>
        </p:nvSpPr>
        <p:spPr/>
        <p:txBody>
          <a:bodyPr/>
          <a:lstStyle/>
          <a:p>
            <a:pPr algn="ctr"/>
            <a:r>
              <a:rPr lang="en-US" b="1" cap="none" dirty="0">
                <a:latin typeface="Poor Richard" panose="02080502050505020702" pitchFamily="18" charset="0"/>
              </a:rPr>
              <a:t>Iii.	Designing of study and collection of data </a:t>
            </a:r>
          </a:p>
        </p:txBody>
      </p:sp>
      <p:sp>
        <p:nvSpPr>
          <p:cNvPr id="3" name="Content Placeholder 2">
            <a:extLst>
              <a:ext uri="{FF2B5EF4-FFF2-40B4-BE49-F238E27FC236}">
                <a16:creationId xmlns:a16="http://schemas.microsoft.com/office/drawing/2014/main" id="{5C35C708-665D-4198-907E-1A1609D208D4}"/>
              </a:ext>
            </a:extLst>
          </p:cNvPr>
          <p:cNvSpPr>
            <a:spLocks noGrp="1"/>
          </p:cNvSpPr>
          <p:nvPr>
            <p:ph idx="1"/>
          </p:nvPr>
        </p:nvSpPr>
        <p:spPr>
          <a:xfrm>
            <a:off x="1451579" y="1853754"/>
            <a:ext cx="9603275" cy="3612591"/>
          </a:xfrm>
        </p:spPr>
        <p:txBody>
          <a:bodyPr>
            <a:normAutofit/>
          </a:bodyPr>
          <a:lstStyle/>
          <a:p>
            <a:pPr algn="just"/>
            <a:r>
              <a:rPr lang="en-US" dirty="0">
                <a:latin typeface="Poor Richard" panose="02080502050505020702" pitchFamily="18" charset="0"/>
              </a:rPr>
              <a:t>At this stage, a researcher designs the kind of data collection tools to be used in the study. </a:t>
            </a:r>
          </a:p>
          <a:p>
            <a:pPr algn="just"/>
            <a:r>
              <a:rPr lang="en-US" dirty="0">
                <a:latin typeface="Poor Richard" panose="02080502050505020702" pitchFamily="18" charset="0"/>
              </a:rPr>
              <a:t>The researcher critically analyses the various data collection methods available and decides on which primary data collection methods have been chosen for the study (Merriam, 2002). . </a:t>
            </a:r>
          </a:p>
          <a:p>
            <a:pPr algn="just"/>
            <a:r>
              <a:rPr lang="en-US" dirty="0">
                <a:latin typeface="Poor Richard" panose="02080502050505020702" pitchFamily="18" charset="0"/>
              </a:rPr>
              <a:t>However, in research studies involving only secondary data, researchers may skip this step. </a:t>
            </a:r>
          </a:p>
          <a:p>
            <a:pPr algn="just"/>
            <a:r>
              <a:rPr lang="en-US" dirty="0">
                <a:latin typeface="Poor Richard" panose="02080502050505020702" pitchFamily="18" charset="0"/>
              </a:rPr>
              <a:t>Questionnaires, interviews and observations can be used in collecting primary data from the field. Some research studies may require pilot studies to determine the reliability of the data collection tools chosen for the study. </a:t>
            </a:r>
          </a:p>
          <a:p>
            <a:pPr algn="just"/>
            <a:r>
              <a:rPr lang="en-US" dirty="0">
                <a:latin typeface="Poor Richard" panose="02080502050505020702" pitchFamily="18" charset="0"/>
              </a:rPr>
              <a:t>Once the data is collected, the researcher now moves to the next step of analyzing the data.</a:t>
            </a:r>
          </a:p>
        </p:txBody>
      </p:sp>
    </p:spTree>
    <p:extLst>
      <p:ext uri="{BB962C8B-B14F-4D97-AF65-F5344CB8AC3E}">
        <p14:creationId xmlns:p14="http://schemas.microsoft.com/office/powerpoint/2010/main" val="334640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420D-5B5F-4FD1-8E37-B99588848971}"/>
              </a:ext>
            </a:extLst>
          </p:cNvPr>
          <p:cNvSpPr>
            <a:spLocks noGrp="1"/>
          </p:cNvSpPr>
          <p:nvPr>
            <p:ph type="title"/>
          </p:nvPr>
        </p:nvSpPr>
        <p:spPr>
          <a:xfrm>
            <a:off x="1451579" y="1149927"/>
            <a:ext cx="9603275" cy="703827"/>
          </a:xfrm>
        </p:spPr>
        <p:txBody>
          <a:bodyPr/>
          <a:lstStyle/>
          <a:p>
            <a:r>
              <a:rPr lang="en-US" dirty="0"/>
              <a:t>Cont..</a:t>
            </a:r>
          </a:p>
        </p:txBody>
      </p:sp>
      <p:sp>
        <p:nvSpPr>
          <p:cNvPr id="3" name="Content Placeholder 2">
            <a:extLst>
              <a:ext uri="{FF2B5EF4-FFF2-40B4-BE49-F238E27FC236}">
                <a16:creationId xmlns:a16="http://schemas.microsoft.com/office/drawing/2014/main" id="{1DE3D503-29ED-4563-86AA-E9407FF7DBF6}"/>
              </a:ext>
            </a:extLst>
          </p:cNvPr>
          <p:cNvSpPr>
            <a:spLocks noGrp="1"/>
          </p:cNvSpPr>
          <p:nvPr>
            <p:ph idx="1"/>
          </p:nvPr>
        </p:nvSpPr>
        <p:spPr>
          <a:xfrm>
            <a:off x="1451579" y="1853754"/>
            <a:ext cx="9603275" cy="3612591"/>
          </a:xfrm>
        </p:spPr>
        <p:txBody>
          <a:bodyPr/>
          <a:lstStyle/>
          <a:p>
            <a:pPr algn="just">
              <a:lnSpc>
                <a:spcPct val="200000"/>
              </a:lnSpc>
            </a:pPr>
            <a:r>
              <a:rPr lang="en-US" dirty="0">
                <a:latin typeface="Poor Richard" panose="02080502050505020702" pitchFamily="18" charset="0"/>
              </a:rPr>
              <a:t>This step involves collection of information that the researcher will need to arrive at a conclusion in the study problem presented. </a:t>
            </a:r>
          </a:p>
          <a:p>
            <a:pPr algn="just">
              <a:lnSpc>
                <a:spcPct val="200000"/>
              </a:lnSpc>
            </a:pPr>
            <a:r>
              <a:rPr lang="en-US" dirty="0">
                <a:latin typeface="Poor Richard" panose="02080502050505020702" pitchFamily="18" charset="0"/>
              </a:rPr>
              <a:t>Data collection may involve collection of information from the field by a field force or a personal interviewing programs through emails or telephones. </a:t>
            </a:r>
          </a:p>
        </p:txBody>
      </p:sp>
    </p:spTree>
    <p:extLst>
      <p:ext uri="{BB962C8B-B14F-4D97-AF65-F5344CB8AC3E}">
        <p14:creationId xmlns:p14="http://schemas.microsoft.com/office/powerpoint/2010/main" val="1431920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FAF4-09E2-4CFE-9DD7-6BB33C752D26}"/>
              </a:ext>
            </a:extLst>
          </p:cNvPr>
          <p:cNvSpPr>
            <a:spLocks noGrp="1"/>
          </p:cNvSpPr>
          <p:nvPr>
            <p:ph type="title"/>
          </p:nvPr>
        </p:nvSpPr>
        <p:spPr/>
        <p:txBody>
          <a:bodyPr/>
          <a:lstStyle/>
          <a:p>
            <a:pPr algn="ctr"/>
            <a:r>
              <a:rPr lang="en-US" b="1" cap="none" dirty="0">
                <a:latin typeface="Poor Richard" panose="02080502050505020702" pitchFamily="18" charset="0"/>
              </a:rPr>
              <a:t>Iv.	Data analysis </a:t>
            </a:r>
          </a:p>
        </p:txBody>
      </p:sp>
      <p:sp>
        <p:nvSpPr>
          <p:cNvPr id="3" name="Content Placeholder 2">
            <a:extLst>
              <a:ext uri="{FF2B5EF4-FFF2-40B4-BE49-F238E27FC236}">
                <a16:creationId xmlns:a16="http://schemas.microsoft.com/office/drawing/2014/main" id="{8B185DD6-481B-479F-9BF4-1647995E3087}"/>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data collected is now analyzed as indicated in the research approach and design. The results of this research are then analyzed and summarized in a manner that is directly related to the research questions (Denzin &amp; Lincoln, 2008). </a:t>
            </a:r>
          </a:p>
          <a:p>
            <a:pPr algn="just">
              <a:lnSpc>
                <a:spcPct val="200000"/>
              </a:lnSpc>
            </a:pPr>
            <a:r>
              <a:rPr lang="en-US" dirty="0">
                <a:latin typeface="Poor Richard" panose="02080502050505020702" pitchFamily="18" charset="0"/>
              </a:rPr>
              <a:t>Analysis of the data is usually meant to determine the statistical significance and relevance of the data in relation to the study hypothesis.</a:t>
            </a:r>
          </a:p>
        </p:txBody>
      </p:sp>
    </p:spTree>
    <p:extLst>
      <p:ext uri="{BB962C8B-B14F-4D97-AF65-F5344CB8AC3E}">
        <p14:creationId xmlns:p14="http://schemas.microsoft.com/office/powerpoint/2010/main" val="1671754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EB65-DD09-42FD-9531-05DFAEDBFB6F}"/>
              </a:ext>
            </a:extLst>
          </p:cNvPr>
          <p:cNvSpPr>
            <a:spLocks noGrp="1"/>
          </p:cNvSpPr>
          <p:nvPr>
            <p:ph type="title"/>
          </p:nvPr>
        </p:nvSpPr>
        <p:spPr/>
        <p:txBody>
          <a:bodyPr/>
          <a:lstStyle/>
          <a:p>
            <a:pPr algn="ctr"/>
            <a:r>
              <a:rPr lang="en-US" b="1" cap="none" dirty="0">
                <a:latin typeface="Poor Richard" panose="02080502050505020702" pitchFamily="18" charset="0"/>
              </a:rPr>
              <a:t>V.	Report findings </a:t>
            </a:r>
          </a:p>
        </p:txBody>
      </p:sp>
      <p:sp>
        <p:nvSpPr>
          <p:cNvPr id="3" name="Content Placeholder 2">
            <a:extLst>
              <a:ext uri="{FF2B5EF4-FFF2-40B4-BE49-F238E27FC236}">
                <a16:creationId xmlns:a16="http://schemas.microsoft.com/office/drawing/2014/main" id="{8AFD7734-A6C5-4619-9F6A-BB695C89A6D4}"/>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stage is also known as the dissemination stage. Researchers at this point make public the contents of their research.</a:t>
            </a:r>
          </a:p>
          <a:p>
            <a:pPr algn="just">
              <a:lnSpc>
                <a:spcPct val="200000"/>
              </a:lnSpc>
            </a:pPr>
            <a:r>
              <a:rPr lang="en-US" dirty="0">
                <a:latin typeface="Poor Richard" panose="02080502050505020702" pitchFamily="18" charset="0"/>
              </a:rPr>
              <a:t>Report findings outline the full contents of research and may give recommendations for future research on the topic especially if the researcher feels the topic was not fully addressed. </a:t>
            </a:r>
          </a:p>
        </p:txBody>
      </p:sp>
    </p:spTree>
    <p:extLst>
      <p:ext uri="{BB962C8B-B14F-4D97-AF65-F5344CB8AC3E}">
        <p14:creationId xmlns:p14="http://schemas.microsoft.com/office/powerpoint/2010/main" val="83931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F351-57D6-4646-88E5-E1EB3B44414A}"/>
              </a:ext>
            </a:extLst>
          </p:cNvPr>
          <p:cNvSpPr>
            <a:spLocks noGrp="1"/>
          </p:cNvSpPr>
          <p:nvPr>
            <p:ph type="title"/>
          </p:nvPr>
        </p:nvSpPr>
        <p:spPr>
          <a:xfrm>
            <a:off x="1451579" y="1108364"/>
            <a:ext cx="9603275" cy="745390"/>
          </a:xfrm>
        </p:spPr>
        <p:txBody>
          <a:bodyPr/>
          <a:lstStyle/>
          <a:p>
            <a:r>
              <a:rPr lang="en-US" dirty="0"/>
              <a:t>Cont..</a:t>
            </a:r>
          </a:p>
        </p:txBody>
      </p:sp>
      <p:sp>
        <p:nvSpPr>
          <p:cNvPr id="3" name="Content Placeholder 2">
            <a:extLst>
              <a:ext uri="{FF2B5EF4-FFF2-40B4-BE49-F238E27FC236}">
                <a16:creationId xmlns:a16="http://schemas.microsoft.com/office/drawing/2014/main" id="{B69861C4-3F36-4FF1-857B-FF7F2916116B}"/>
              </a:ext>
            </a:extLst>
          </p:cNvPr>
          <p:cNvSpPr>
            <a:spLocks noGrp="1"/>
          </p:cNvSpPr>
          <p:nvPr>
            <p:ph idx="1"/>
          </p:nvPr>
        </p:nvSpPr>
        <p:spPr>
          <a:xfrm>
            <a:off x="1451579" y="1853754"/>
            <a:ext cx="9603275" cy="3612591"/>
          </a:xfrm>
        </p:spPr>
        <p:txBody>
          <a:bodyPr>
            <a:normAutofit/>
          </a:bodyPr>
          <a:lstStyle/>
          <a:p>
            <a:pPr algn="just">
              <a:lnSpc>
                <a:spcPct val="200000"/>
              </a:lnSpc>
            </a:pPr>
            <a:r>
              <a:rPr lang="en-US" dirty="0">
                <a:latin typeface="Poor Richard" panose="02080502050505020702" pitchFamily="18" charset="0"/>
              </a:rPr>
              <a:t>The final step is to report the research findings to those who need the data to make decisions. </a:t>
            </a:r>
          </a:p>
          <a:p>
            <a:pPr algn="just">
              <a:lnSpc>
                <a:spcPct val="200000"/>
              </a:lnSpc>
            </a:pPr>
            <a:r>
              <a:rPr lang="en-US" dirty="0">
                <a:latin typeface="Poor Richard" panose="02080502050505020702" pitchFamily="18" charset="0"/>
              </a:rPr>
              <a:t>The findings should be presented in a comprehensible format so that they can be readily used in the decision-making process. </a:t>
            </a:r>
          </a:p>
          <a:p>
            <a:pPr algn="just">
              <a:lnSpc>
                <a:spcPct val="200000"/>
              </a:lnSpc>
            </a:pPr>
            <a:r>
              <a:rPr lang="en-US" dirty="0">
                <a:latin typeface="Poor Richard" panose="02080502050505020702" pitchFamily="18" charset="0"/>
              </a:rPr>
              <a:t>In addition, an oral presentation should be made to management using tables, figures, and graphs to enhance clarity and impact (Denzin &amp; Lincoln, 2008). </a:t>
            </a:r>
          </a:p>
          <a:p>
            <a:pPr algn="just">
              <a:lnSpc>
                <a:spcPct val="20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308329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4147-447A-4B0C-8A22-A5F7DAE70BDB}"/>
              </a:ext>
            </a:extLst>
          </p:cNvPr>
          <p:cNvSpPr>
            <a:spLocks noGrp="1"/>
          </p:cNvSpPr>
          <p:nvPr>
            <p:ph type="title"/>
          </p:nvPr>
        </p:nvSpPr>
        <p:spPr/>
        <p:txBody>
          <a:bodyPr>
            <a:normAutofit/>
          </a:bodyPr>
          <a:lstStyle/>
          <a:p>
            <a:pPr algn="ctr"/>
            <a:r>
              <a:rPr lang="en-US" sz="2800" b="1" cap="none" dirty="0">
                <a:latin typeface="Poor Richard" panose="02080502050505020702" pitchFamily="18" charset="0"/>
              </a:rPr>
              <a:t>Importance of research in healthcare </a:t>
            </a:r>
          </a:p>
        </p:txBody>
      </p:sp>
      <p:sp>
        <p:nvSpPr>
          <p:cNvPr id="3" name="Content Placeholder 2">
            <a:extLst>
              <a:ext uri="{FF2B5EF4-FFF2-40B4-BE49-F238E27FC236}">
                <a16:creationId xmlns:a16="http://schemas.microsoft.com/office/drawing/2014/main" id="{A67B7648-9B8A-4812-B344-D049C4266E63}"/>
              </a:ext>
            </a:extLst>
          </p:cNvPr>
          <p:cNvSpPr>
            <a:spLocks noGrp="1"/>
          </p:cNvSpPr>
          <p:nvPr>
            <p:ph idx="1"/>
          </p:nvPr>
        </p:nvSpPr>
        <p:spPr>
          <a:xfrm>
            <a:off x="1451579" y="2015732"/>
            <a:ext cx="9603275" cy="4037749"/>
          </a:xfrm>
        </p:spPr>
        <p:txBody>
          <a:bodyPr>
            <a:normAutofit/>
          </a:bodyPr>
          <a:lstStyle/>
          <a:p>
            <a:pPr algn="just">
              <a:lnSpc>
                <a:spcPct val="200000"/>
              </a:lnSpc>
            </a:pPr>
            <a:r>
              <a:rPr lang="en-US" sz="1800" dirty="0">
                <a:latin typeface="Poor Richard" panose="02080502050505020702" pitchFamily="18" charset="0"/>
              </a:rPr>
              <a:t>Just like any other field, healthcare research is much significance. For instance, evidence drawn from health-related research may highlight information regarding disease trends and risk factors. </a:t>
            </a:r>
          </a:p>
          <a:p>
            <a:pPr algn="just">
              <a:lnSpc>
                <a:spcPct val="200000"/>
              </a:lnSpc>
            </a:pPr>
            <a:r>
              <a:rPr lang="en-US" sz="1800" dirty="0">
                <a:latin typeface="Poor Richard" panose="02080502050505020702" pitchFamily="18" charset="0"/>
              </a:rPr>
              <a:t>Clinical models of research are arguably important in the provision of complementary insights (Young, 2015).</a:t>
            </a:r>
          </a:p>
          <a:p>
            <a:pPr algn="just">
              <a:lnSpc>
                <a:spcPct val="200000"/>
              </a:lnSpc>
            </a:pPr>
            <a:r>
              <a:rPr lang="en-US" sz="1800" dirty="0">
                <a:latin typeface="Poor Richard" panose="02080502050505020702" pitchFamily="18" charset="0"/>
              </a:rPr>
              <a:t>Clinical trials provide very important information concerning the efficacy and adverse effects of medical interventions from controlled trials. </a:t>
            </a:r>
          </a:p>
        </p:txBody>
      </p:sp>
    </p:spTree>
    <p:extLst>
      <p:ext uri="{BB962C8B-B14F-4D97-AF65-F5344CB8AC3E}">
        <p14:creationId xmlns:p14="http://schemas.microsoft.com/office/powerpoint/2010/main" val="4130895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9556C2-78F8-4614-B2DB-34922293A768}"/>
              </a:ext>
            </a:extLst>
          </p:cNvPr>
          <p:cNvSpPr>
            <a:spLocks noGrp="1"/>
          </p:cNvSpPr>
          <p:nvPr>
            <p:ph idx="1"/>
          </p:nvPr>
        </p:nvSpPr>
        <p:spPr/>
        <p:txBody>
          <a:bodyPr>
            <a:normAutofit fontScale="92500" lnSpcReduction="20000"/>
          </a:bodyPr>
          <a:lstStyle/>
          <a:p>
            <a:pPr algn="just">
              <a:lnSpc>
                <a:spcPct val="200000"/>
              </a:lnSpc>
            </a:pPr>
            <a:r>
              <a:rPr lang="en-US" dirty="0">
                <a:latin typeface="Poor Richard" panose="02080502050505020702" pitchFamily="18" charset="0"/>
              </a:rPr>
              <a:t>Collectively, medical research has been essential in leading to significant discoveries in healthcare consequently resulting in remarkable improvement in healthcare and public health (Nieswiadomy, R. M., &amp; Bailey, 2018). </a:t>
            </a:r>
          </a:p>
          <a:p>
            <a:pPr algn="just">
              <a:lnSpc>
                <a:spcPct val="200000"/>
              </a:lnSpc>
            </a:pPr>
            <a:r>
              <a:rPr lang="en-US" dirty="0">
                <a:latin typeface="Poor Richard" panose="02080502050505020702" pitchFamily="18" charset="0"/>
              </a:rPr>
              <a:t>Drugs can only be approved for human use after registering efficient performance in controlled clinical trials which is an important stage to identify the adverse effects associated with a certain drug and determine its effectiveness in different populations. </a:t>
            </a:r>
          </a:p>
          <a:p>
            <a:pPr algn="just">
              <a:lnSpc>
                <a:spcPct val="20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208103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30940-1329-4282-9E83-E7C94BA8B03A}"/>
              </a:ext>
            </a:extLst>
          </p:cNvPr>
          <p:cNvSpPr>
            <a:spLocks noGrp="1"/>
          </p:cNvSpPr>
          <p:nvPr>
            <p:ph type="title"/>
          </p:nvPr>
        </p:nvSpPr>
        <p:spPr/>
        <p:txBody>
          <a:bodyPr/>
          <a:lstStyle/>
          <a:p>
            <a:pPr algn="ctr"/>
            <a:r>
              <a:rPr lang="en-US" b="1" cap="none" dirty="0"/>
              <a:t>References</a:t>
            </a:r>
            <a:r>
              <a:rPr lang="en-US" cap="none" dirty="0"/>
              <a:t> </a:t>
            </a:r>
          </a:p>
        </p:txBody>
      </p:sp>
      <p:sp>
        <p:nvSpPr>
          <p:cNvPr id="3" name="Content Placeholder 2">
            <a:extLst>
              <a:ext uri="{FF2B5EF4-FFF2-40B4-BE49-F238E27FC236}">
                <a16:creationId xmlns:a16="http://schemas.microsoft.com/office/drawing/2014/main" id="{7F344198-0889-4B96-B9BF-EDE0C208BD93}"/>
              </a:ext>
            </a:extLst>
          </p:cNvPr>
          <p:cNvSpPr>
            <a:spLocks noGrp="1"/>
          </p:cNvSpPr>
          <p:nvPr>
            <p:ph idx="1"/>
          </p:nvPr>
        </p:nvSpPr>
        <p:spPr>
          <a:xfrm>
            <a:off x="1451579" y="1853754"/>
            <a:ext cx="9603275" cy="4199727"/>
          </a:xfrm>
        </p:spPr>
        <p:txBody>
          <a:bodyPr>
            <a:normAutofit fontScale="70000" lnSpcReduction="20000"/>
          </a:bodyPr>
          <a:lstStyle/>
          <a:p>
            <a:pPr algn="just">
              <a:lnSpc>
                <a:spcPct val="250000"/>
              </a:lnSpc>
            </a:pPr>
            <a:r>
              <a:rPr lang="en-US" dirty="0">
                <a:latin typeface="Poor Richard" panose="02080502050505020702" pitchFamily="18" charset="0"/>
              </a:rPr>
              <a:t>Young, E. (2015). The importance of research in healthcare. South Sudan Medical Journal, 8(4), 90-91.</a:t>
            </a:r>
          </a:p>
          <a:p>
            <a:pPr algn="just">
              <a:lnSpc>
                <a:spcPct val="250000"/>
              </a:lnSpc>
            </a:pPr>
            <a:r>
              <a:rPr lang="en-US" dirty="0">
                <a:latin typeface="Poor Richard" panose="02080502050505020702" pitchFamily="18" charset="0"/>
              </a:rPr>
              <a:t>Nieswiadomy, R. M., &amp; Bailey, C. (2018). Foundations of nursing research.</a:t>
            </a:r>
          </a:p>
          <a:p>
            <a:pPr algn="just">
              <a:lnSpc>
                <a:spcPct val="250000"/>
              </a:lnSpc>
            </a:pPr>
            <a:r>
              <a:rPr lang="en-US" dirty="0">
                <a:latin typeface="Poor Richard" panose="02080502050505020702" pitchFamily="18" charset="0"/>
              </a:rPr>
              <a:t>Stainback, S., &amp; Stainback, W. (1988). Understanding &amp; Conducting Qualitative Research. Council for Exceptional Children, Publication Sales, 1920 Association Dr., Reston, VA.</a:t>
            </a:r>
          </a:p>
          <a:p>
            <a:pPr algn="just">
              <a:lnSpc>
                <a:spcPct val="250000"/>
              </a:lnSpc>
            </a:pPr>
            <a:r>
              <a:rPr lang="en-US" dirty="0">
                <a:latin typeface="Poor Richard" panose="02080502050505020702" pitchFamily="18" charset="0"/>
              </a:rPr>
              <a:t>Merriam, S. B. (2002). Introduction to qualitative research. Qualitative research in practice: Examples for discussion and analysis, 1(1), 1-17.</a:t>
            </a:r>
          </a:p>
          <a:p>
            <a:pPr algn="just">
              <a:lnSpc>
                <a:spcPct val="250000"/>
              </a:lnSpc>
            </a:pPr>
            <a:r>
              <a:rPr lang="en-US" dirty="0">
                <a:latin typeface="Poor Richard" panose="02080502050505020702" pitchFamily="18" charset="0"/>
              </a:rPr>
              <a:t>Denzin, N. K., &amp; Lincoln, Y. S. (2008). Strategies of qualitative inquiry (Vol. 2). Sage.</a:t>
            </a:r>
          </a:p>
          <a:p>
            <a:pPr algn="just">
              <a:lnSpc>
                <a:spcPct val="25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131750750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176</TotalTime>
  <Words>1501</Words>
  <Application>Microsoft Office PowerPoint</Application>
  <PresentationFormat>Widescreen</PresentationFormat>
  <Paragraphs>76</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Gill Sans MT</vt:lpstr>
      <vt:lpstr>Poor Richard</vt:lpstr>
      <vt:lpstr>Gallery</vt:lpstr>
      <vt:lpstr>Healthcare discussion     Author  Institutional affiliation  Instructor  Course code  Date of submission</vt:lpstr>
      <vt:lpstr>Introduction </vt:lpstr>
      <vt:lpstr>Cont..</vt:lpstr>
      <vt:lpstr>I. Identifying the research problem</vt:lpstr>
      <vt:lpstr>Cont..</vt:lpstr>
      <vt:lpstr>Ii. Selecting study approach</vt:lpstr>
      <vt:lpstr>Cont..</vt:lpstr>
      <vt:lpstr>Cont..</vt:lpstr>
      <vt:lpstr>Iii. Designing of study and collection of data </vt:lpstr>
      <vt:lpstr>Cont..</vt:lpstr>
      <vt:lpstr>Iv. Data analysis </vt:lpstr>
      <vt:lpstr>V. Report findings </vt:lpstr>
      <vt:lpstr>Cont..</vt:lpstr>
      <vt:lpstr>Importance of research in healthcare </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steveyoung640@gmail.com</cp:lastModifiedBy>
  <cp:revision>62</cp:revision>
  <dcterms:created xsi:type="dcterms:W3CDTF">2021-02-08T00:02:20Z</dcterms:created>
  <dcterms:modified xsi:type="dcterms:W3CDTF">2021-04-04T18:36:44Z</dcterms:modified>
</cp:coreProperties>
</file>